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25"/>
  </p:handoutMasterIdLst>
  <p:sldIdLst>
    <p:sldId id="256" r:id="rId5"/>
    <p:sldId id="257" r:id="rId7"/>
    <p:sldId id="258" r:id="rId8"/>
    <p:sldId id="264" r:id="rId9"/>
    <p:sldId id="262" r:id="rId10"/>
    <p:sldId id="288" r:id="rId11"/>
    <p:sldId id="289" r:id="rId12"/>
    <p:sldId id="290" r:id="rId13"/>
    <p:sldId id="300" r:id="rId14"/>
    <p:sldId id="301" r:id="rId15"/>
    <p:sldId id="286" r:id="rId16"/>
    <p:sldId id="287" r:id="rId17"/>
    <p:sldId id="291" r:id="rId18"/>
    <p:sldId id="292" r:id="rId19"/>
    <p:sldId id="293" r:id="rId20"/>
    <p:sldId id="294" r:id="rId21"/>
    <p:sldId id="295" r:id="rId22"/>
    <p:sldId id="276" r:id="rId23"/>
    <p:sldId id="274" r:id="rId24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6" name="Google Shape;6;n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" name="Google Shape;7;n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type="sldImg" idx="2"/>
          </p:nvPr>
        </p:nvSpPr>
        <p:spPr>
          <a:xfrm>
            <a:off x="1143000" y="695325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11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/>
          <p:nvPr>
            <p:ph type="sldImg" idx="2"/>
          </p:nvPr>
        </p:nvSpPr>
        <p:spPr>
          <a:xfrm>
            <a:off x="1143000" y="695325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" name="Google Shape;23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type="sldImg" idx="2"/>
          </p:nvPr>
        </p:nvSpPr>
        <p:spPr>
          <a:xfrm>
            <a:off x="1143000" y="695325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3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7f9e3932_0_0:notes"/>
          <p:cNvSpPr txBox="1"/>
          <p:nvPr>
            <p:ph type="body" idx="1"/>
          </p:nvPr>
        </p:nvSpPr>
        <p:spPr>
          <a:xfrm>
            <a:off x="685800" y="4343400"/>
            <a:ext cx="5480100" cy="41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g5e7f9e3932_0_0:notes"/>
          <p:cNvSpPr/>
          <p:nvPr>
            <p:ph type="sldImg" idx="2"/>
          </p:nvPr>
        </p:nvSpPr>
        <p:spPr>
          <a:xfrm>
            <a:off x="0" y="-7731125"/>
            <a:ext cx="0" cy="1684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0050" cy="4108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0" y="-7731125"/>
            <a:ext cx="0" cy="16846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m branco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e texto vertical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type="body" idx="1"/>
          </p:nvPr>
        </p:nvSpPr>
        <p:spPr>
          <a:xfrm rot="5400000">
            <a:off x="1691481" y="365919"/>
            <a:ext cx="5754688" cy="82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e texto verticais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 rot="5400000">
            <a:off x="4039394" y="2713832"/>
            <a:ext cx="7226300" cy="20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type="body" idx="1"/>
          </p:nvPr>
        </p:nvSpPr>
        <p:spPr>
          <a:xfrm rot="5400000">
            <a:off x="-148431" y="734219"/>
            <a:ext cx="7226300" cy="601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m branco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de título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e conteúdo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type="body" idx="1"/>
          </p:nvPr>
        </p:nvSpPr>
        <p:spPr>
          <a:xfrm>
            <a:off x="457200" y="1600200"/>
            <a:ext cx="8223250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abeçalho da Seção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uas Partes de Conteúdo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type="body" idx="1"/>
          </p:nvPr>
        </p:nvSpPr>
        <p:spPr>
          <a:xfrm>
            <a:off x="457200" y="1600200"/>
            <a:ext cx="4035425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43"/>
          <p:cNvSpPr txBox="1"/>
          <p:nvPr>
            <p:ph type="body" idx="2"/>
          </p:nvPr>
        </p:nvSpPr>
        <p:spPr>
          <a:xfrm>
            <a:off x="4645025" y="1600200"/>
            <a:ext cx="4035425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ção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69" name="Google Shape;69;p44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70" name="Google Shape;70;p44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71" name="Google Shape;71;p44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mente título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údo com Legenda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77" name="Google Shape;77;p46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de título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m com Legenda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 panose="02020603050405020304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 panose="02020603050405020304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81" name="Google Shape;81;p47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e texto vertical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type="body" idx="1"/>
          </p:nvPr>
        </p:nvSpPr>
        <p:spPr>
          <a:xfrm rot="5400000">
            <a:off x="1691481" y="365919"/>
            <a:ext cx="5754688" cy="82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e texto verticais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9"/>
          <p:cNvSpPr txBox="1"/>
          <p:nvPr>
            <p:ph type="title"/>
          </p:nvPr>
        </p:nvSpPr>
        <p:spPr>
          <a:xfrm rot="5400000">
            <a:off x="4039394" y="2713832"/>
            <a:ext cx="7226300" cy="20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type="body" idx="1"/>
          </p:nvPr>
        </p:nvSpPr>
        <p:spPr>
          <a:xfrm rot="5400000">
            <a:off x="-148431" y="734219"/>
            <a:ext cx="7226300" cy="601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e conteúdo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type="body" idx="1"/>
          </p:nvPr>
        </p:nvSpPr>
        <p:spPr>
          <a:xfrm>
            <a:off x="228600" y="1600200"/>
            <a:ext cx="868045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de título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abeçalho da Seção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uas Partes de Conteúdo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type="body" idx="1"/>
          </p:nvPr>
        </p:nvSpPr>
        <p:spPr>
          <a:xfrm>
            <a:off x="228600" y="1600200"/>
            <a:ext cx="4264025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32"/>
          <p:cNvSpPr txBox="1"/>
          <p:nvPr>
            <p:ph type="body" idx="2"/>
          </p:nvPr>
        </p:nvSpPr>
        <p:spPr>
          <a:xfrm>
            <a:off x="4645025" y="1600200"/>
            <a:ext cx="4264025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ção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110" name="Google Shape;110;p33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11" name="Google Shape;111;p33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112" name="Google Shape;112;p33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mente título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m branco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e conteúdo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type="body" idx="1"/>
          </p:nvPr>
        </p:nvSpPr>
        <p:spPr>
          <a:xfrm>
            <a:off x="457200" y="1600200"/>
            <a:ext cx="8223250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údo com Legenda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119" name="Google Shape;119;p36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m com Legenda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7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 panose="02020603050405020304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 panose="02020603050405020304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123" name="Google Shape;123;p37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e texto vertical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type="body" idx="1"/>
          </p:nvPr>
        </p:nvSpPr>
        <p:spPr>
          <a:xfrm rot="5400000">
            <a:off x="2057400" y="-228600"/>
            <a:ext cx="5022850" cy="868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e texto verticais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 txBox="1"/>
          <p:nvPr>
            <p:ph type="title"/>
          </p:nvPr>
        </p:nvSpPr>
        <p:spPr>
          <a:xfrm rot="5400000">
            <a:off x="4619626" y="2093912"/>
            <a:ext cx="68294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9"/>
          <p:cNvSpPr txBox="1"/>
          <p:nvPr>
            <p:ph type="body" idx="1"/>
          </p:nvPr>
        </p:nvSpPr>
        <p:spPr>
          <a:xfrm rot="5400000">
            <a:off x="83344" y="-61119"/>
            <a:ext cx="6829425" cy="653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Cabeçalho da Seção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uas Partes de Conteúdo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type="body" idx="1"/>
          </p:nvPr>
        </p:nvSpPr>
        <p:spPr>
          <a:xfrm>
            <a:off x="457200" y="1600200"/>
            <a:ext cx="4035425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23"/>
          <p:cNvSpPr txBox="1"/>
          <p:nvPr>
            <p:ph type="body" idx="2"/>
          </p:nvPr>
        </p:nvSpPr>
        <p:spPr>
          <a:xfrm>
            <a:off x="4645025" y="1600200"/>
            <a:ext cx="4035425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ção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29" name="Google Shape;29;p24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0" name="Google Shape;30;p24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31" name="Google Shape;31;p24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mente título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údo com Legenda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  <p:sp>
        <p:nvSpPr>
          <p:cNvPr id="37" name="Google Shape;37;p26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m com Legenda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 panose="02020603050405020304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 panose="02020603050405020304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 panose="02020603050405020304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 panose="02020603050405020304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4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pic>
        <p:nvPicPr>
          <p:cNvPr id="10" name="Google Shape;10;p14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/>
          <p:nvPr>
            <p:ph type="body" idx="1"/>
          </p:nvPr>
        </p:nvSpPr>
        <p:spPr>
          <a:xfrm>
            <a:off x="457200" y="1600200"/>
            <a:ext cx="8223250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6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128588"/>
            <a:ext cx="8223250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type="body" idx="1"/>
          </p:nvPr>
        </p:nvSpPr>
        <p:spPr>
          <a:xfrm>
            <a:off x="457200" y="1600200"/>
            <a:ext cx="8223250" cy="575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0" y="-6858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type="body" idx="1"/>
          </p:nvPr>
        </p:nvSpPr>
        <p:spPr>
          <a:xfrm>
            <a:off x="228600" y="1600200"/>
            <a:ext cx="868045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L="2743200" marR="0" lvl="5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L="3200400" marR="0" lvl="6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L="3657600" marR="0" lvl="7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L="4114800" marR="0" lvl="8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cxnSp>
        <p:nvCxnSpPr>
          <p:cNvPr id="92" name="Google Shape;92;p18"/>
          <p:cNvCxnSpPr/>
          <p:nvPr/>
        </p:nvCxnSpPr>
        <p:spPr>
          <a:xfrm>
            <a:off x="4572000" y="1649413"/>
            <a:ext cx="4572000" cy="1587"/>
          </a:xfrm>
          <a:prstGeom prst="straightConnector1">
            <a:avLst/>
          </a:prstGeom>
          <a:noFill/>
          <a:ln w="36700" cap="flat" cmpd="sng">
            <a:solidFill>
              <a:srgbClr val="23B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8"/>
          <p:cNvSpPr txBox="1"/>
          <p:nvPr/>
        </p:nvSpPr>
        <p:spPr>
          <a:xfrm>
            <a:off x="2209800" y="1276794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C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12 anos</a:t>
            </a:r>
            <a:endParaRPr sz="1800" b="1">
              <a:solidFill>
                <a:srgbClr val="FFC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3.xml"/><Relationship Id="rId2" Type="http://schemas.openxmlformats.org/officeDocument/2006/relationships/hyperlink" Target="DevOps%20Sizing.xlsx" TargetMode="External"/><Relationship Id="rId1" Type="http://schemas.openxmlformats.org/officeDocument/2006/relationships/hyperlink" Target="VW%20-%20DevOps%20_%20CI_CD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/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3357563" y="5072063"/>
            <a:ext cx="5286375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</a:t>
            </a:r>
            <a:r>
              <a:rPr lang="en-US" altLang="en-US" sz="4000">
                <a:sym typeface="+mn-ea"/>
              </a:rPr>
              <a:t>:</a:t>
            </a:r>
            <a:r>
              <a:rPr lang="en-US" altLang="pt-BR" sz="4000">
                <a:sym typeface="+mn-ea"/>
              </a:rPr>
              <a:t> </a:t>
            </a:r>
            <a:r>
              <a:rPr lang="en-US" altLang="en-US" sz="4000">
                <a:sym typeface="+mn-ea"/>
              </a:rPr>
              <a:t>Cloud (AWS)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" altLang="en-US" sz="16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Os cluster do EKS/ECS serão distruibuídos entre as AZs para garantir o HA do ambiente. Cada grupo de aplicação/serviço terá um grupo de SubNets e Cluster(serviço gerenciado) apartado na conta.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94" name="Google Shape;194;g5e7f9e3932_0_11" descr="/home/itaborda/Downloads/VW_AWS - CloudFormation-Segg _ Subnet+Acl.jpgVW_AWS - CloudFormation-Segg _ Subnet+Acl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518920" y="2877820"/>
            <a:ext cx="6334760" cy="376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Cenário: On-Premis</a:t>
            </a:r>
            <a:r>
              <a:rPr lang="en-US" altLang="en-US" sz="4000">
                <a:sym typeface="+mn-ea"/>
              </a:rPr>
              <a:t>es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ambiente DevOps deve rodar em um segmento de rede apartado cujo acesso ao ambiente operacional de sistemas deve ser concedido pelo firewall da VW.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VW - DevOps-On-Promises(1).pngVW - DevOps-On-Promises(1)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51915" y="2870835"/>
            <a:ext cx="6734810" cy="383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Cenário: On-Premis</a:t>
            </a:r>
            <a:r>
              <a:rPr lang="en-US" altLang="en-US" sz="4000">
                <a:sym typeface="+mn-ea"/>
              </a:rPr>
              <a:t>es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Desenho da Arquitetura da solução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94" name="Google Shape;194;g5e7f9e3932_0_11" descr="/home/itaborda/Downloads/VW - DevOps-Bamboo _ On-Promises(1).pngVW - DevOps-Bamboo _ On-Promises(1)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476375" y="2234565"/>
            <a:ext cx="6343015" cy="452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>
                <a:sym typeface="+mn-ea"/>
              </a:rPr>
              <a:t>On-Premisses</a:t>
            </a:r>
            <a:br>
              <a:rPr lang="en-US" altLang="en-US" sz="4000">
                <a:sym typeface="+mn-ea"/>
              </a:rPr>
            </a:br>
            <a:r>
              <a:rPr lang="en-US" altLang="en-US" sz="2800">
                <a:sym typeface="+mn-ea"/>
              </a:rPr>
              <a:t>Obvervability / Service Mesh</a:t>
            </a:r>
            <a:endParaRPr lang="en-US" altLang="en-US" sz="2800" i="1">
              <a:sym typeface="+mn-ea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Istio </a:t>
            </a:r>
            <a:r>
              <a:rPr lang="en-US" altLang="en-US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(em conjunto com as ferramentas: prometheus; grafana; kiali; graylog; jaeger)</a:t>
            </a: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devem ser utilizado para adcionar capacidade de obvervability aos serviços. </a:t>
            </a:r>
            <a:r>
              <a:rPr lang="en-US" altLang="en-US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(Para execução em Cloud, os serviços de Gerenciamento de containers oferencem serviços de obvervability semelhantes)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VW - DevOps-ServiceMesh c_ ISTIO.pngVW - DevOps-ServiceMesh c_ ISTIO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30375" y="2890520"/>
            <a:ext cx="5977255" cy="389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>
                <a:sym typeface="+mn-ea"/>
              </a:rPr>
              <a:t>On-Premisses</a:t>
            </a:r>
            <a:br>
              <a:rPr lang="en-US" altLang="en-US" sz="4000">
                <a:sym typeface="+mn-ea"/>
              </a:rPr>
            </a:br>
            <a:r>
              <a:rPr lang="en-US" altLang="en-US" sz="2800">
                <a:sym typeface="+mn-ea"/>
              </a:rPr>
              <a:t>Ativo-Ativo / Ativo-Passivo</a:t>
            </a:r>
            <a:endParaRPr lang="en-US" altLang="en-US" sz="2800" i="1">
              <a:sym typeface="+mn-ea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Istio Gateway deve simplificar o processo de gerenciamento de distribuição Ativo-Ativo / Ativo-Passivo. </a:t>
            </a:r>
            <a:r>
              <a:rPr lang="en-US" altLang="en-US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(Para execução em Cloud, os serviços de Gerenciamento de containers oferencem serviços de balance de forma semelhante)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en-US" altLang="pt-BR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VW - DevOps-DR - Ativo_Ativo_Passivo.pngVW - DevOps-DR - Ativo_Ativo_Passivo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16380" y="2732405"/>
            <a:ext cx="6405880" cy="403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>
                <a:sym typeface="+mn-ea"/>
              </a:rPr>
              <a:t>GitFlow</a:t>
            </a:r>
            <a:endParaRPr lang="en-US" altLang="en-US" sz="2800" i="1">
              <a:sym typeface="+mn-ea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Um dos objetivos da Esteira CI é automatizar parte do ciclo de vida do GitFlow.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Flow.pngFlow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45540" y="2484755"/>
            <a:ext cx="7061200" cy="431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>
                <a:sym typeface="+mn-ea"/>
              </a:rPr>
              <a:t>Esteira CI/CD</a:t>
            </a:r>
            <a:endParaRPr lang="en-US" altLang="en-US" sz="2800" i="1">
              <a:sym typeface="+mn-ea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modelo conceitual abaixo deve ser adotado como fluxo para execução da esteira CI/CD. (Vide sessão: </a:t>
            </a: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  <a:hlinkClick r:id="rId1" action="ppaction://hlinksldjump"/>
              </a:rPr>
              <a:t>Anexos</a:t>
            </a: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)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VW - DevOps _ CI_CD-Pipeline - HOME.pngVW - DevOps _ CI_CD-Pipeline - HOM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13840" y="2436495"/>
            <a:ext cx="6658610" cy="437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 i="1"/>
              <a:t>Obvervações</a:t>
            </a:r>
            <a:endParaRPr lang="en-US" altLang="en-US"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Esta apresentação </a:t>
            </a:r>
            <a:r>
              <a:rPr 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tem como objetivo servir de apoio para tomada de decisão pelo time de TI/Arquitetura da VW a respeito da implantação de ambiente de DevOps da companhia.</a:t>
            </a:r>
            <a:endParaRPr lang="en-US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Considerações/correções podem/devem ser postas</a:t>
            </a:r>
            <a:r>
              <a:rPr lang="en-US" alt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.</a:t>
            </a:r>
            <a:endParaRPr lang="en-US" altLang="en-US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en-US" altLang="en-US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 implentação do ambiente, conforme proposto nesta apresentação, deve ser planejada e executada pela Equipe de Arquitetura de TI da VW e poderá contar com o Apoio do Time Smart Softwares conforme proposta a ser viabilizada pelos devidos responsáveis.</a:t>
            </a:r>
            <a:endParaRPr lang="en-US" altLang="en-US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en-US" altLang="en-US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devido dimensionamento de custos relativos a contratação e uso de serviços de IAS, PAAS, SAAS, bem como licenças/subscrição de softwares integrantes desta solução (que não possuem licença opensource ou que limentem esta modalidade de uso) devem ser estimados junto ao fornecedor do serviço/sofware em questão.</a:t>
            </a:r>
            <a:endParaRPr lang="en-US" altLang="pt-BR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/>
              <a:t>Anexos</a:t>
            </a:r>
            <a:endParaRPr lang="en-US" altLang="pt-BR" sz="4000" i="1"/>
          </a:p>
        </p:txBody>
      </p:sp>
      <p:sp>
        <p:nvSpPr>
          <p:cNvPr id="230" name="Google Shape;230;p11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 panose="020B0502040504020204"/>
              <a:buChar char="⮚"/>
            </a:pPr>
            <a:r>
              <a:rPr lang="en-US" altLang="pt-BR" sz="24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Design/Workflow de execução do Pipeline CI/CD</a:t>
            </a:r>
            <a:r>
              <a:rPr lang="pt-BR" sz="24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 panose="020B0502040504020204"/>
              <a:buChar char="⮚"/>
            </a:pPr>
            <a:r>
              <a:rPr lang="pt-BR" sz="24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  <a:hlinkClick r:id="rId1" action="ppaction://hlinkfile"/>
              </a:rPr>
              <a:t>VW - DevOps _ CI_CD.pdf</a:t>
            </a:r>
            <a:endParaRPr lang="pt-BR" sz="2400" b="0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 panose="020B0502040504020204"/>
              <a:buChar char="⮚"/>
            </a:pPr>
            <a:endParaRPr lang="en-US" alt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 panose="020B0502040504020204"/>
              <a:buChar char="⮚"/>
            </a:pPr>
            <a:endParaRPr lang="en-US" alt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 panose="020B0502040504020204"/>
              <a:buChar char="⮚"/>
            </a:pPr>
            <a:r>
              <a:rPr lang="en-US" altLang="pt-BR" sz="24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Dimensionamento/Capacity do ambiente:</a:t>
            </a: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 panose="020B0502040504020204"/>
              <a:buChar char="⮚"/>
            </a:pPr>
            <a:r>
              <a:rPr lang="pt-BR" sz="18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  <a:hlinkClick r:id="rId2" action="ppaction://hlinkfile"/>
              </a:rPr>
              <a:t>DevOps Sizing.xlsx</a:t>
            </a:r>
            <a:endParaRPr lang="pt-BR" sz="1800" b="0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00050" marR="0" lvl="1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0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/>
        </p:nvSpPr>
        <p:spPr>
          <a:xfrm>
            <a:off x="571500" y="785813"/>
            <a:ext cx="59293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279525" y="2895600"/>
            <a:ext cx="6637338" cy="331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Obrigado !</a:t>
            </a:r>
            <a:endParaRPr sz="4800" b="1">
              <a:solidFill>
                <a:srgbClr val="0093D9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/>
        </p:nvSpPr>
        <p:spPr>
          <a:xfrm>
            <a:off x="457200" y="174625"/>
            <a:ext cx="8229600" cy="590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3D9"/>
              </a:buClr>
              <a:buSzPts val="4800"/>
              <a:buFont typeface="Times New Roman" panose="02020603050405020304"/>
              <a:buNone/>
            </a:pPr>
            <a:r>
              <a:rPr lang="en-US" altLang="pt-BR" sz="4800" b="1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Volkswagen </a:t>
            </a:r>
            <a:r>
              <a:rPr lang="en-US" altLang="en-US" sz="4800" b="1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do </a:t>
            </a:r>
            <a:r>
              <a:rPr lang="en-US" altLang="pt-BR" sz="4800" b="1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Brasil</a:t>
            </a:r>
            <a:endParaRPr lang="en-US" altLang="pt-BR" sz="4800" b="1">
              <a:solidFill>
                <a:srgbClr val="0093D9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3D9"/>
              </a:buClr>
              <a:buSzPts val="4800"/>
              <a:buFont typeface="Times New Roman" panose="02020603050405020304"/>
              <a:buNone/>
            </a:pPr>
            <a:r>
              <a:rPr lang="en-US" altLang="pt-BR" sz="4800" b="1">
                <a:solidFill>
                  <a:srgbClr val="0093D9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Solução DevOps</a:t>
            </a:r>
            <a:endParaRPr lang="en-US" altLang="pt-BR" sz="4800" b="1">
              <a:solidFill>
                <a:srgbClr val="0093D9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1981200" y="-533400"/>
            <a:ext cx="70913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/>
              <a:t>Desafio</a:t>
            </a:r>
            <a:endParaRPr lang="en-US" altLang="pt-BR"/>
          </a:p>
        </p:txBody>
      </p:sp>
      <p:sp>
        <p:nvSpPr>
          <p:cNvPr id="146" name="Google Shape;146;p3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 panose="020B0502040504020204"/>
              <a:buChar char="⮚"/>
            </a:pPr>
            <a:endParaRPr lang="en-US" altLang="pt-BR" sz="2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charset="0"/>
              <a:buChar char=""/>
            </a:pPr>
            <a:r>
              <a:rPr lang="en-US" altLang="pt-BR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Propor uma solução de DevOps para o time de arquitetura </a:t>
            </a:r>
            <a:r>
              <a:rPr lang="en-US" altLang="en-US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 TI </a:t>
            </a:r>
            <a:r>
              <a:rPr lang="en-US" altLang="pt-BR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da Volkswagen que atenda as demandas de implantações de projetos ágeis da companhia bem como suportar implantações de projetos legados conforme a necessidade.</a:t>
            </a:r>
            <a:endParaRPr lang="pt-BR" sz="18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Wingdings" panose="05000000000000000000" charset="0"/>
              <a:buChar char=""/>
            </a:pPr>
            <a:r>
              <a:rPr lang="en-US" altLang="pt-BR" sz="18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As abordagens para está solução envolvem</a:t>
            </a:r>
            <a:endParaRPr lang="pt-BR" sz="20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charset="0"/>
              <a:buChar char=""/>
            </a:pPr>
            <a:r>
              <a:rPr lang="en-US" altLang="en-US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Implantar </a:t>
            </a:r>
            <a:r>
              <a:rPr lang="en-US" altLang="pt-BR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uma solução </a:t>
            </a:r>
            <a:r>
              <a:rPr lang="en-US" altLang="en-US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robusta que seja capaz de de dar maior agilidade, gerenciamento, monitoração e redução de problemas operacionais na execução, entrega e implantação dos projetos de software da VW.</a:t>
            </a:r>
            <a:r>
              <a:rPr lang="en-US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 </a:t>
            </a:r>
            <a:endParaRPr lang="pt-BR" sz="16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charset="0"/>
              <a:buChar char=""/>
            </a:pPr>
            <a:r>
              <a:rPr lang="en-US" altLang="en-US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Implantar </a:t>
            </a:r>
            <a:r>
              <a:rPr lang="en-US" altLang="pt-BR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uma solução agnóstica que poderá ser </a:t>
            </a:r>
            <a:r>
              <a:rPr lang="en-US" altLang="en-US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executar </a:t>
            </a:r>
            <a:r>
              <a:rPr lang="en-US" altLang="pt-BR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em Cloud (AWS, etc...) ou On-Promis</a:t>
            </a:r>
            <a:r>
              <a:rPr lang="en-US" altLang="en-US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es</a:t>
            </a:r>
            <a:r>
              <a:rPr lang="en-US" altLang="pt-BR" sz="16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. </a:t>
            </a:r>
            <a:endParaRPr lang="en-US" altLang="pt-BR" sz="16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charset="0"/>
              <a:buChar char=""/>
            </a:pPr>
            <a:r>
              <a:rPr lang="en-US" altLang="pt-BR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Integração com produtos atlassia</a:t>
            </a:r>
            <a:r>
              <a:rPr lang="en-US" altLang="en-US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n</a:t>
            </a:r>
            <a:r>
              <a:rPr lang="en-US" altLang="pt-BR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já adquiridos pela </a:t>
            </a:r>
            <a:r>
              <a:rPr lang="en-US" altLang="en-US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VW</a:t>
            </a:r>
            <a:r>
              <a:rPr lang="pt-BR" sz="16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;</a:t>
            </a:r>
            <a:endParaRPr lang="pt-BR" sz="20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charset="0"/>
              <a:buChar char=""/>
            </a:pPr>
            <a:endParaRPr lang="en-US" altLang="pt-BR" sz="20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charset="0"/>
              <a:buChar char=""/>
            </a:pPr>
            <a:endParaRPr sz="2600" b="1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336550" marR="0" lvl="0" indent="-3365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 panose="02020603050405020304"/>
              <a:buNone/>
            </a:pPr>
            <a:endParaRPr sz="2400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7f9e3932_0_0"/>
          <p:cNvSpPr txBox="1"/>
          <p:nvPr>
            <p:ph type="title"/>
          </p:nvPr>
        </p:nvSpPr>
        <p:spPr>
          <a:xfrm>
            <a:off x="2667000" y="-533400"/>
            <a:ext cx="64056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/>
              <a:t>Dicionário de </a:t>
            </a:r>
            <a:r>
              <a:rPr lang="en-US" altLang="en-US" sz="4000" i="1"/>
              <a:t>Termos</a:t>
            </a:r>
            <a:endParaRPr lang="en-US" altLang="en-US" sz="4000" i="1"/>
          </a:p>
        </p:txBody>
      </p:sp>
      <p:sp>
        <p:nvSpPr>
          <p:cNvPr id="182" name="Google Shape;182;g5e7f9e3932_0_0"/>
          <p:cNvSpPr txBox="1"/>
          <p:nvPr/>
        </p:nvSpPr>
        <p:spPr>
          <a:xfrm>
            <a:off x="430215" y="1751015"/>
            <a:ext cx="8510100" cy="4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 panose="020B0502040504020204"/>
              <a:buNone/>
            </a:pPr>
            <a:endParaRPr lang="en-US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en-US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Ks8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Kubernetes. Gerenciador de containers Docker</a:t>
            </a:r>
            <a:endParaRPr lang="en-US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en-US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Nexus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Repositórios de artefatos de build (Maven, Npm, Docker, etc...)</a:t>
            </a:r>
            <a:endParaRPr lang="en-US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en-US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Sonarqube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Ferramenta de análise de qualidade e segurança código</a:t>
            </a:r>
            <a:endParaRPr lang="en-US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en-US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Istio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Plataforma para observabilty de micro-serviços</a:t>
            </a:r>
            <a:endParaRPr lang="en-US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VPC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Ambiente de rede virtual privada em cloud (AWS</a:t>
            </a:r>
            <a:r>
              <a:rPr lang="en-US" alt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)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. Permite executar aplicativos AWS em uma rede virtual privada, podendo se conectar a uma VPN interna e segregar permissões de acesso em nível de segmentos de Rede.</a:t>
            </a:r>
            <a:endParaRPr lang="en-US" alt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https://docs.aws.amazon.com/pt_br/vpc/</a:t>
            </a:r>
            <a:endParaRPr 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EC2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Computação dimensionável em Cloud (AWS</a:t>
            </a:r>
            <a:r>
              <a:rPr lang="en-US" altLang="en-US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)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.</a:t>
            </a:r>
            <a:endParaRPr lang="en-US" alt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https://docs.aws.amazon.com/ec2/index.html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	</a:t>
            </a:r>
            <a:endParaRPr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alt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ECS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Serviço de gerenciamento de containers em Cloud (AWS)</a:t>
            </a:r>
            <a:endParaRPr 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https://aws.amazon.com/pt/ecs/</a:t>
            </a:r>
            <a:endParaRPr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altLang="en-US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EKS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Serviço gerenciado para execução de Kubernetes</a:t>
            </a:r>
            <a:endParaRPr 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https://aws.amazon.com/pt/eks/</a:t>
            </a:r>
            <a:endParaRPr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KMS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Serviço gerenciado de controle de chaves de criptografia.</a:t>
            </a:r>
            <a:endParaRPr lang="en-US" alt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https://docs.aws.amazon.com/pt_br/kms/</a:t>
            </a:r>
            <a:endParaRPr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571500" marR="0" lvl="1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alt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AWS VPN</a:t>
            </a:r>
            <a:r>
              <a:rPr lang="pt-BR" sz="10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AWS Site-to-Site VPN </a:t>
            </a:r>
            <a:r>
              <a:rPr lang="en-US" alt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oferece </a:t>
            </a:r>
            <a:r>
              <a:rPr lang="pt-BR"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conexão entre a sua VPC e sua própria rede local.</a:t>
            </a:r>
            <a:endParaRPr lang="pt-BR"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028700" marR="0" lvl="2" indent="-171450" algn="l" rtl="0">
              <a:spcBef>
                <a:spcPts val="7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sz="10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https://docs.aws.amazon.com/vpn/index.html</a:t>
            </a:r>
            <a:endParaRPr sz="10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</a:t>
            </a:r>
            <a:r>
              <a:rPr lang="en-US" altLang="en-US" sz="4000">
                <a:sym typeface="+mn-ea"/>
              </a:rPr>
              <a:t>s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pt-BR" sz="24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 Solução a ser implantada deve considerar possibilidade de execução em ambiente:</a:t>
            </a:r>
            <a:endParaRPr lang="en-US" alt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pt-BR" sz="20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On-Premises</a:t>
            </a:r>
            <a:r>
              <a:rPr 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Aplicações distribuidas/instaladas em ambiente local no DataCenter da VW</a:t>
            </a:r>
            <a:r>
              <a:rPr 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;</a:t>
            </a:r>
            <a:endParaRPr lang="pt-BR" sz="2000" b="0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pt-BR" sz="20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Cloud</a:t>
            </a:r>
            <a:r>
              <a:rPr 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 solução em cloud desta solução deve ser agnóstica ao serviço de computação em núvem, no entanto neste documento foram acrescentados as referências para implementação na AWS</a:t>
            </a:r>
            <a:r>
              <a:rPr lang="pt-BR" sz="20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.</a:t>
            </a: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 i="1"/>
              <a:t>Ferramentas / Aplicações</a:t>
            </a:r>
            <a:endParaRPr lang="en-US" altLang="en-US"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Para implantação do ambiente de DevOps foram consideradas o uso das seguintes ferramentas</a:t>
            </a:r>
            <a:endParaRPr lang="en-US" altLang="pt-BR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JIRA</a:t>
            </a:r>
            <a:r>
              <a:rPr lang="pt-BR" sz="12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pt-BR" sz="1200" b="0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Issue Manager (Já instalado. Será mantida da infra-estrutua atual)</a:t>
            </a:r>
            <a:endParaRPr lang="pt-BR" sz="1200" b="0" i="1" u="none" strike="noStrike" cap="none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sz="1200" b="1" i="1" u="none" strike="noStrike" cap="none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Bamboo: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CI/CD </a:t>
            </a:r>
            <a:r>
              <a:rPr lang="en-US" altLang="pt-BR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(</a:t>
            </a:r>
            <a:r>
              <a:rPr lang="en-US" altLang="pt-BR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Já instalado.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Deverá migrar para nova infra-estrutura)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Bitbucket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Versionamento de Código fonte+Scripts de automação (J</a:t>
            </a:r>
            <a:r>
              <a:rPr lang="en-US" altLang="pt-BR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á instalado.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Deverá migrar para nova infra-estrutura)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Nexus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Repositório de artefatos.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Kubernetes ( ou AWS ECS/EKS )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Gerenciador de Containers.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ELK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Suite para armazenamento/coleta e monitoramento de Eventos/logs.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ISTIO + Kiali (On-Premises)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Obvervability de serviços.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Prometeus+Grafana (On-Premises)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Coleta de eventos e estado de componentes e hardware + monitoração.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Jaeger + Graylog (On-Premises)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Telemetria e Tracing.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en-US" alt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Puppet + Ansible</a:t>
            </a:r>
            <a:r>
              <a:rPr lang="en-US" sz="1200" b="1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: </a:t>
            </a:r>
            <a:r>
              <a:rPr lang="en-US" altLang="en-US" sz="12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Provisionamento de ambientes.</a:t>
            </a: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0005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None/>
            </a:pPr>
            <a:endParaRPr lang="en-US" altLang="en-US" sz="1200" i="1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endParaRPr lang="en-US" altLang="en-US" sz="12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</a:t>
            </a:r>
            <a:r>
              <a:rPr lang="en-US" altLang="en-US" sz="4000">
                <a:sym typeface="+mn-ea"/>
              </a:rPr>
              <a:t>:</a:t>
            </a:r>
            <a:r>
              <a:rPr lang="en-US" altLang="pt-BR" sz="4000">
                <a:sym typeface="+mn-ea"/>
              </a:rPr>
              <a:t> </a:t>
            </a:r>
            <a:r>
              <a:rPr lang="en-US" altLang="en-US" sz="4000">
                <a:sym typeface="+mn-ea"/>
              </a:rPr>
              <a:t>Cloud (AWS)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90220" y="1896745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 ambiente DevOps deve rodar em um segmento de rede privada (VPC) cujo acesso ao ambiente operacional de sistemas por meio de uma VPN Site-to-Site e concedido pelo firewall da VW.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88" name="Google Shape;188;p9" descr="/home/itaborda/Downloads/VW - DevOps-AWS.pngVW - DevOps-AW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0190" y="2777490"/>
            <a:ext cx="6169660" cy="391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</a:t>
            </a:r>
            <a:r>
              <a:rPr lang="en-US" altLang="en-US" sz="4000">
                <a:sym typeface="+mn-ea"/>
              </a:rPr>
              <a:t>:</a:t>
            </a:r>
            <a:r>
              <a:rPr lang="en-US" altLang="pt-BR" sz="4000">
                <a:sym typeface="+mn-ea"/>
              </a:rPr>
              <a:t> </a:t>
            </a:r>
            <a:r>
              <a:rPr lang="en-US" altLang="en-US" sz="4000">
                <a:sym typeface="+mn-ea"/>
              </a:rPr>
              <a:t>Cloud (AWS)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r>
              <a:rPr lang="en-US" altLang="en-US" sz="1600" i="1">
                <a:solidFill>
                  <a:srgbClr val="000000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Desenho da Arquitetura da solução</a:t>
            </a:r>
            <a:endParaRPr lang="en-US" altLang="pt-BR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endParaRPr lang="pt-BR" sz="24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94" name="Google Shape;194;g5e7f9e3932_0_11" descr="/home/itaborda/Downloads/VW - DevOps-Bamboo _ AWS(1).pngVW - DevOps-Bamboo _ AWS(1)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460500" y="2313305"/>
            <a:ext cx="6261735" cy="447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2667000" y="-533400"/>
            <a:ext cx="6405563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pt-BR" sz="4000">
                <a:sym typeface="+mn-ea"/>
              </a:rPr>
              <a:t>Cenário</a:t>
            </a:r>
            <a:r>
              <a:rPr lang="en-US" altLang="en-US" sz="4000">
                <a:sym typeface="+mn-ea"/>
              </a:rPr>
              <a:t>:</a:t>
            </a:r>
            <a:r>
              <a:rPr lang="en-US" altLang="pt-BR" sz="4000">
                <a:sym typeface="+mn-ea"/>
              </a:rPr>
              <a:t> </a:t>
            </a:r>
            <a:r>
              <a:rPr lang="en-US" altLang="en-US" sz="4000">
                <a:sym typeface="+mn-ea"/>
              </a:rPr>
              <a:t>Cloud (AWS)</a:t>
            </a:r>
            <a:endParaRPr sz="4000" i="1"/>
          </a:p>
        </p:txBody>
      </p:sp>
      <p:sp>
        <p:nvSpPr>
          <p:cNvPr id="170" name="Google Shape;170;p7"/>
          <p:cNvSpPr txBox="1"/>
          <p:nvPr/>
        </p:nvSpPr>
        <p:spPr>
          <a:xfrm>
            <a:off x="457200" y="1905000"/>
            <a:ext cx="8458200" cy="461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857250" marR="0" lvl="1" indent="-4572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charset="0"/>
              <a:buChar char=""/>
            </a:pPr>
            <a:r>
              <a:rPr lang="" altLang="en-US" sz="1600" i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Serão criadas 3 contas, sendo uma para as ferramentas de CI/CD, outra para manter/rodar os serviços e aplicações e a terceira para formar a LandingZone e gerenciar as demais contas.</a:t>
            </a:r>
            <a:endParaRPr lang="" altLang="en-US" sz="1600" i="1">
              <a:solidFill>
                <a:srgbClr val="000000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194" name="Google Shape;194;g5e7f9e3932_0_11" descr="/home/itaborda/Downloads/VW_AWS - CloudFormation-Acesso ao Serviços(1).jpgVW_AWS - CloudFormation-Acesso ao Serviços(1)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1731010" y="2787650"/>
            <a:ext cx="6106795" cy="385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5400</Words>
  <Application>WPS Presentation</Application>
  <PresentationFormat/>
  <Paragraphs>131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Arial</vt:lpstr>
      <vt:lpstr>Verdana</vt:lpstr>
      <vt:lpstr>Times New Roman</vt:lpstr>
      <vt:lpstr>Quintessential</vt:lpstr>
      <vt:lpstr>dbldwrsw</vt:lpstr>
      <vt:lpstr>Calibri</vt:lpstr>
      <vt:lpstr>Noto Sans Symbols</vt:lpstr>
      <vt:lpstr>Wingdings</vt:lpstr>
      <vt:lpstr>微软雅黑</vt:lpstr>
      <vt:lpstr>Monospace</vt:lpstr>
      <vt:lpstr>Arial Unicode MS</vt:lpstr>
      <vt:lpstr>Times New Roman</vt:lpstr>
      <vt:lpstr>Tema do Office</vt:lpstr>
      <vt:lpstr>Tema do Office</vt:lpstr>
      <vt:lpstr>Tema do Office</vt:lpstr>
      <vt:lpstr>PowerPoint 演示文稿</vt:lpstr>
      <vt:lpstr>PowerPoint 演示文稿</vt:lpstr>
      <vt:lpstr>Desafio</vt:lpstr>
      <vt:lpstr>Dicionário de Termos</vt:lpstr>
      <vt:lpstr>Cenários</vt:lpstr>
      <vt:lpstr>Ferramentas / Aplicações</vt:lpstr>
      <vt:lpstr>Cenário: Cloud (AWS)</vt:lpstr>
      <vt:lpstr>Cenário: Cloud (AWS)</vt:lpstr>
      <vt:lpstr>Cenário: Cloud (AWS)</vt:lpstr>
      <vt:lpstr>Cenário: Cloud (AWS)</vt:lpstr>
      <vt:lpstr>Cenário: On-Premises</vt:lpstr>
      <vt:lpstr>Cenário: On-Premises</vt:lpstr>
      <vt:lpstr>On-Premisses Obvervability / Service Mesh</vt:lpstr>
      <vt:lpstr>On-Premisses Ativo-Ativo / Ativo-Passivo</vt:lpstr>
      <vt:lpstr>GitFlow</vt:lpstr>
      <vt:lpstr>Esteira CI/CD</vt:lpstr>
      <vt:lpstr>Obvervações</vt:lpstr>
      <vt:lpstr>Anexos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notebook</dc:creator>
  <cp:lastModifiedBy>itaborda</cp:lastModifiedBy>
  <cp:revision>15</cp:revision>
  <dcterms:created xsi:type="dcterms:W3CDTF">2020-02-27T08:18:01Z</dcterms:created>
  <dcterms:modified xsi:type="dcterms:W3CDTF">2020-02-27T08:18:01Z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